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B02A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64F404-4969-434F-8CBB-36135BD8437D}"/>
              </a:ext>
            </a:extLst>
          </p:cNvPr>
          <p:cNvSpPr txBox="1"/>
          <p:nvPr/>
        </p:nvSpPr>
        <p:spPr>
          <a:xfrm>
            <a:off x="524787" y="1025719"/>
            <a:ext cx="114896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Slide 1</a:t>
            </a:r>
          </a:p>
          <a:p>
            <a:r>
              <a:rPr lang="pt-BR" dirty="0"/>
              <a:t>Introdução –</a:t>
            </a:r>
            <a:r>
              <a:rPr lang="pt-BR" dirty="0" err="1"/>
              <a:t>Instacart</a:t>
            </a:r>
            <a:r>
              <a:rPr lang="pt-BR" dirty="0"/>
              <a:t> </a:t>
            </a:r>
          </a:p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might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?</a:t>
            </a:r>
          </a:p>
          <a:p>
            <a:r>
              <a:rPr lang="pt-BR" dirty="0"/>
              <a:t>Tamanho do Mercado – Descreva seu problema</a:t>
            </a:r>
          </a:p>
          <a:p>
            <a:r>
              <a:rPr lang="pt-BR" dirty="0"/>
              <a:t>Objetivos de aumentar a receita do site através de maior vinculação dos usuários</a:t>
            </a:r>
          </a:p>
          <a:p>
            <a:endParaRPr lang="pt-BR" dirty="0"/>
          </a:p>
          <a:p>
            <a:r>
              <a:rPr lang="pt-BR" dirty="0"/>
              <a:t>Slide 2</a:t>
            </a:r>
          </a:p>
          <a:p>
            <a:r>
              <a:rPr lang="pt-BR" dirty="0"/>
              <a:t>Apresente a Persona</a:t>
            </a:r>
          </a:p>
          <a:p>
            <a:r>
              <a:rPr lang="pt-BR" dirty="0"/>
              <a:t>Descreva sua Relação com o </a:t>
            </a:r>
            <a:r>
              <a:rPr lang="pt-BR" dirty="0" err="1"/>
              <a:t>Instacart</a:t>
            </a:r>
            <a:endParaRPr lang="pt-BR" dirty="0"/>
          </a:p>
          <a:p>
            <a:r>
              <a:rPr lang="pt-BR" dirty="0"/>
              <a:t>Descreva sua Motivação Necessidades e Dores</a:t>
            </a:r>
          </a:p>
          <a:p>
            <a:endParaRPr lang="pt-BR" dirty="0"/>
          </a:p>
          <a:p>
            <a:r>
              <a:rPr lang="pt-BR" dirty="0"/>
              <a:t>Slide 3</a:t>
            </a:r>
          </a:p>
          <a:p>
            <a:r>
              <a:rPr lang="pt-BR" dirty="0"/>
              <a:t>Pesquisa de mercado Brasileiro</a:t>
            </a:r>
          </a:p>
          <a:p>
            <a:endParaRPr lang="pt-BR" dirty="0"/>
          </a:p>
          <a:p>
            <a:r>
              <a:rPr lang="pt-BR" dirty="0"/>
              <a:t>Slide 4</a:t>
            </a:r>
          </a:p>
          <a:p>
            <a:r>
              <a:rPr lang="pt-BR" dirty="0"/>
              <a:t>Identificando o Comportamento da Persona no </a:t>
            </a:r>
            <a:r>
              <a:rPr lang="pt-BR" dirty="0" err="1"/>
              <a:t>Instacart</a:t>
            </a:r>
            <a:r>
              <a:rPr lang="pt-BR" dirty="0"/>
              <a:t> (Sergio e Vivi)</a:t>
            </a:r>
          </a:p>
          <a:p>
            <a:r>
              <a:rPr lang="pt-BR" dirty="0"/>
              <a:t>(talvez mais de 1 slide)</a:t>
            </a:r>
          </a:p>
          <a:p>
            <a:endParaRPr lang="pt-BR" dirty="0"/>
          </a:p>
          <a:p>
            <a:r>
              <a:rPr lang="pt-BR" dirty="0"/>
              <a:t>Slide 5</a:t>
            </a:r>
          </a:p>
          <a:p>
            <a:r>
              <a:rPr lang="pt-BR" dirty="0"/>
              <a:t>Conclusão – O que o grupo propõe?</a:t>
            </a:r>
          </a:p>
        </p:txBody>
      </p:sp>
      <p:pic>
        <p:nvPicPr>
          <p:cNvPr id="4" name="Picture 2" descr="Instacart logo">
            <a:extLst>
              <a:ext uri="{FF2B5EF4-FFF2-40B4-BE49-F238E27FC236}">
                <a16:creationId xmlns:a16="http://schemas.microsoft.com/office/drawing/2014/main" id="{9FB420A0-5573-4730-A2BC-2DD7ABAAA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8992C9E-216C-497A-978A-DD49461C3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91D00B2B-6A47-4C6F-A9A8-2DD0C50BD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36BECD5-0DD3-44B9-835F-06C434BE7D4A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66AFBBF-9983-4316-875A-41CE340DBC4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0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91079" y="1108763"/>
            <a:ext cx="6631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Brandon Text" panose="020B0503020203060203" pitchFamily="34" charset="77"/>
              </a:rPr>
              <a:t>Um grupo de cientistas de dados foi contratado pela </a:t>
            </a:r>
            <a:r>
              <a:rPr lang="pt-BR" sz="1600" dirty="0" err="1">
                <a:latin typeface="Brandon Text" panose="020B0503020203060203" pitchFamily="34" charset="77"/>
              </a:rPr>
              <a:t>Instacard</a:t>
            </a:r>
            <a:r>
              <a:rPr lang="pt-BR" sz="1600" dirty="0">
                <a:latin typeface="Brandon Text" panose="020B0503020203060203" pitchFamily="34" charset="77"/>
              </a:rPr>
              <a:t>. Através da análise de base de dados, pesquisas de mercado e avaliação de clientes, os cientistas identificaram oportunidades de negócio para empresa maximizar seus ganhos vinculando e rentabilizando a “Persona” com maior potencial.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291079" y="2617947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43B02A"/>
                </a:solidFill>
                <a:latin typeface="Brandon Text" panose="020B0503020203060203" pitchFamily="34" charset="77"/>
              </a:rPr>
              <a:t>How</a:t>
            </a:r>
            <a:r>
              <a:rPr lang="pt-BR" sz="2000" b="1" dirty="0">
                <a:solidFill>
                  <a:srgbClr val="43B02A"/>
                </a:solidFill>
                <a:latin typeface="Brandon Text" panose="020B0503020203060203" pitchFamily="34" charset="77"/>
              </a:rPr>
              <a:t> </a:t>
            </a:r>
            <a:r>
              <a:rPr lang="pt-BR" sz="2000" b="1" dirty="0" err="1">
                <a:solidFill>
                  <a:srgbClr val="43B02A"/>
                </a:solidFill>
                <a:latin typeface="Brandon Text" panose="020B0503020203060203" pitchFamily="34" charset="77"/>
              </a:rPr>
              <a:t>might</a:t>
            </a:r>
            <a:r>
              <a:rPr lang="pt-BR" sz="2000" b="1" dirty="0">
                <a:solidFill>
                  <a:srgbClr val="43B02A"/>
                </a:solidFill>
                <a:latin typeface="Brandon Text" panose="020B0503020203060203" pitchFamily="34" charset="77"/>
              </a:rPr>
              <a:t> </a:t>
            </a:r>
            <a:r>
              <a:rPr lang="pt-BR" sz="2000" b="1" dirty="0" err="1">
                <a:solidFill>
                  <a:srgbClr val="43B02A"/>
                </a:solidFill>
                <a:latin typeface="Brandon Text" panose="020B0503020203060203" pitchFamily="34" charset="77"/>
              </a:rPr>
              <a:t>we</a:t>
            </a:r>
            <a:r>
              <a:rPr lang="pt-BR" sz="2000" b="1" dirty="0">
                <a:solidFill>
                  <a:srgbClr val="43B02A"/>
                </a:solidFill>
                <a:latin typeface="Brandon Text" panose="020B0503020203060203" pitchFamily="34" charset="77"/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291079" y="5857565"/>
            <a:ext cx="6631388" cy="584775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Brandon Text" panose="020B0503020203060203" pitchFamily="34" charset="77"/>
              </a:rPr>
              <a:t>Tudo isso gerando uma relação de longo prazo e confiança, para empresa crescer em um mercado potencial de 10 Bilhões ao anual!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17275"/>
            <a:ext cx="6249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Brandon Text" panose="020B0503020203060203" pitchFamily="34" charset="77"/>
              </a:rPr>
              <a:t>Como podemos dar agilidade no processo de compras tendo mais tempo livre para outras atividades?</a:t>
            </a:r>
          </a:p>
          <a:p>
            <a:endParaRPr lang="pt-BR" sz="1600" dirty="0">
              <a:latin typeface="Brandon Text" panose="020B0503020203060203" pitchFamily="34" charset="77"/>
            </a:endParaRPr>
          </a:p>
          <a:p>
            <a:r>
              <a:rPr lang="pt-BR" sz="1600" dirty="0">
                <a:latin typeface="Brandon Text" panose="020B0503020203060203" pitchFamily="34" charset="77"/>
              </a:rPr>
              <a:t>Como podemos ajudar os clientes a manter uma alimentação saudável comprando nos lugares corretos?</a:t>
            </a:r>
          </a:p>
          <a:p>
            <a:endParaRPr lang="pt-BR" sz="1600" dirty="0">
              <a:latin typeface="Brandon Text" panose="020B0503020203060203" pitchFamily="34" charset="77"/>
            </a:endParaRPr>
          </a:p>
          <a:p>
            <a:r>
              <a:rPr lang="pt-BR" sz="1600" dirty="0">
                <a:latin typeface="Brandon Text" panose="020B0503020203060203" pitchFamily="34" charset="77"/>
              </a:rPr>
              <a:t>Como podemos proporcionar clientes produtos de qualidade quando necessitam a um preço justo?</a:t>
            </a:r>
          </a:p>
          <a:p>
            <a:endParaRPr lang="pt-BR" sz="1600" dirty="0">
              <a:latin typeface="Brandon Text" panose="020B0503020203060203" pitchFamily="34" charset="77"/>
            </a:endParaRP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219190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989710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4760230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EE550D-30CF-4052-A67A-82ED788526DF}"/>
              </a:ext>
            </a:extLst>
          </p:cNvPr>
          <p:cNvSpPr txBox="1"/>
          <p:nvPr/>
        </p:nvSpPr>
        <p:spPr>
          <a:xfrm>
            <a:off x="2617164" y="1733698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tem 33 Anos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50587D-F24E-40AB-8C99-D380F0EA3E59}"/>
              </a:ext>
            </a:extLst>
          </p:cNvPr>
          <p:cNvSpPr txBox="1"/>
          <p:nvPr/>
        </p:nvSpPr>
        <p:spPr>
          <a:xfrm>
            <a:off x="2617163" y="2199021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é gerente de agência bancária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29B8528-32E2-4EB3-9D01-C37DEEAC6BAD}"/>
              </a:ext>
            </a:extLst>
          </p:cNvPr>
          <p:cNvSpPr txBox="1"/>
          <p:nvPr/>
        </p:nvSpPr>
        <p:spPr>
          <a:xfrm>
            <a:off x="2617163" y="2664344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mora sozinha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79BEE87-C40C-4280-98F4-19705C4C6DA8}"/>
              </a:ext>
            </a:extLst>
          </p:cNvPr>
          <p:cNvSpPr txBox="1"/>
          <p:nvPr/>
        </p:nvSpPr>
        <p:spPr>
          <a:xfrm>
            <a:off x="2617164" y="3129667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gosta de jogar futebol durante a semana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A5868D6-282D-4C69-8153-D4CABF06FD6D}"/>
              </a:ext>
            </a:extLst>
          </p:cNvPr>
          <p:cNvSpPr txBox="1"/>
          <p:nvPr/>
        </p:nvSpPr>
        <p:spPr>
          <a:xfrm>
            <a:off x="2617163" y="359499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não sabe cozinhar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A208A84-4A5E-4333-9B04-9E9E36FA10E8}"/>
              </a:ext>
            </a:extLst>
          </p:cNvPr>
          <p:cNvSpPr txBox="1"/>
          <p:nvPr/>
        </p:nvSpPr>
        <p:spPr>
          <a:xfrm>
            <a:off x="2617164" y="4060313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gostaria de seguir uma alimentação saudável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749D7B6-FEFE-4138-8127-060C7D2F62DF}"/>
              </a:ext>
            </a:extLst>
          </p:cNvPr>
          <p:cNvSpPr txBox="1"/>
          <p:nvPr/>
        </p:nvSpPr>
        <p:spPr>
          <a:xfrm>
            <a:off x="2617164" y="4525636"/>
            <a:ext cx="4220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gosta de tecnologia mas não está disposta a pagar caro por isso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2BFA2F1-DA65-46D0-AF61-8B687C95F15B}"/>
              </a:ext>
            </a:extLst>
          </p:cNvPr>
          <p:cNvSpPr txBox="1"/>
          <p:nvPr/>
        </p:nvSpPr>
        <p:spPr>
          <a:xfrm>
            <a:off x="2617163" y="5206402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gosta de fazer econômica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68D1DB2-1B18-4FE0-AAE7-F6EC5F4FA9D4}"/>
              </a:ext>
            </a:extLst>
          </p:cNvPr>
          <p:cNvSpPr txBox="1"/>
          <p:nvPr/>
        </p:nvSpPr>
        <p:spPr>
          <a:xfrm>
            <a:off x="2617164" y="5671725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aprecia vinhos e bebe socialmente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6186BE4-F8D8-4375-8F31-171F13A1E508}"/>
              </a:ext>
            </a:extLst>
          </p:cNvPr>
          <p:cNvSpPr txBox="1"/>
          <p:nvPr/>
        </p:nvSpPr>
        <p:spPr>
          <a:xfrm>
            <a:off x="6773486" y="1733698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necessita ter sempre algo disponível para comer de maneira prática.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4B0E99C-B563-4B69-9355-563547F3741D}"/>
              </a:ext>
            </a:extLst>
          </p:cNvPr>
          <p:cNvSpPr txBox="1"/>
          <p:nvPr/>
        </p:nvSpPr>
        <p:spPr>
          <a:xfrm>
            <a:off x="6773486" y="2398737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exige cumprimento de prazos na entrega e qualidade de produtos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62C3F6F-EFBE-49A6-99BE-BE92C70CE6D3}"/>
              </a:ext>
            </a:extLst>
          </p:cNvPr>
          <p:cNvSpPr txBox="1"/>
          <p:nvPr/>
        </p:nvSpPr>
        <p:spPr>
          <a:xfrm>
            <a:off x="6773486" y="2848333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tenta encontrar o melhor custo benefício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46C7AE5-03D2-40BF-BD5D-67AE1B9FFE0D}"/>
              </a:ext>
            </a:extLst>
          </p:cNvPr>
          <p:cNvSpPr txBox="1"/>
          <p:nvPr/>
        </p:nvSpPr>
        <p:spPr>
          <a:xfrm>
            <a:off x="6773486" y="3297929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falta de confiança com compras de mercado online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0A9D77E-9CA1-4CC0-857D-E594C58C73CB}"/>
              </a:ext>
            </a:extLst>
          </p:cNvPr>
          <p:cNvSpPr txBox="1"/>
          <p:nvPr/>
        </p:nvSpPr>
        <p:spPr>
          <a:xfrm>
            <a:off x="6773486" y="3747525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teve experiências ruins quando necessitou de apoio em compras online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D9387D4-5E6B-4F92-BA61-A1EC2386AA3F}"/>
              </a:ext>
            </a:extLst>
          </p:cNvPr>
          <p:cNvSpPr txBox="1"/>
          <p:nvPr/>
        </p:nvSpPr>
        <p:spPr>
          <a:xfrm>
            <a:off x="6773486" y="4412564"/>
            <a:ext cx="520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tem pouco tempo para lazer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0AD2289-BEE7-46A1-AFFB-3672A618A32E}"/>
              </a:ext>
            </a:extLst>
          </p:cNvPr>
          <p:cNvSpPr txBox="1"/>
          <p:nvPr/>
        </p:nvSpPr>
        <p:spPr>
          <a:xfrm>
            <a:off x="2614640" y="6137050"/>
            <a:ext cx="422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faz supermercado toda semana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076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  <a:latin typeface="Brandon Text" panose="020B0503020203060203" pitchFamily="34" charset="77"/>
              </a:rPr>
              <a:t>Mas quem é essa pessoa?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917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  <a:latin typeface="Brandon Text" panose="020B0503020203060203" pitchFamily="34" charset="77"/>
              </a:rPr>
              <a:t>A Rafaela...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4F2D23E-30CA-4966-8AB2-95C464F968E6}"/>
              </a:ext>
            </a:extLst>
          </p:cNvPr>
          <p:cNvSpPr txBox="1"/>
          <p:nvPr/>
        </p:nvSpPr>
        <p:spPr>
          <a:xfrm>
            <a:off x="6773486" y="4862163"/>
            <a:ext cx="520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randon Text" panose="020B0503020203060203" pitchFamily="34" charset="77"/>
              </a:rPr>
              <a:t>... não realiza de maneira recorrente suas compras semanais de mercado online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6773486" y="5671725"/>
            <a:ext cx="5209126" cy="1077218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Brandon Text" panose="020B0503020203060203" pitchFamily="34" charset="77"/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  <a:latin typeface="Brandon Text" panose="020B0503020203060203" pitchFamily="34" charset="77"/>
              </a:rPr>
              <a:t>Instacart</a:t>
            </a:r>
            <a:r>
              <a:rPr lang="pt-BR" sz="1600" b="1" dirty="0">
                <a:solidFill>
                  <a:schemeClr val="bg1"/>
                </a:solidFill>
                <a:latin typeface="Brandon Text" panose="020B0503020203060203" pitchFamily="34" charset="77"/>
              </a:rPr>
              <a:t>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2689" y="2049999"/>
            <a:ext cx="2358079" cy="19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834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43B02A"/>
                </a:solidFill>
                <a:latin typeface="Brandon Text" panose="020B0503020203060203" pitchFamily="34" charset="77"/>
              </a:rPr>
              <a:t>Para entender melhor o mercado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393636"/>
            <a:ext cx="886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8200"/>
                </a:solidFill>
                <a:latin typeface="Brandon Text" panose="020B0503020203060203" pitchFamily="34" charset="77"/>
              </a:rPr>
              <a:t>... os cientistas de dados realizaram uma pesquisa com pessoas no mesmo perfil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438FF67-B39B-4DF6-9C02-986E5184444A}"/>
              </a:ext>
            </a:extLst>
          </p:cNvPr>
          <p:cNvSpPr/>
          <p:nvPr/>
        </p:nvSpPr>
        <p:spPr>
          <a:xfrm>
            <a:off x="4063760" y="1871598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O que te estimularia a realizar compras de mercado online?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33DADF2-AA7C-4B56-9D40-5942A4D3A42D}"/>
              </a:ext>
            </a:extLst>
          </p:cNvPr>
          <p:cNvSpPr/>
          <p:nvPr/>
        </p:nvSpPr>
        <p:spPr>
          <a:xfrm>
            <a:off x="4063760" y="4291976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Poderia nos contar por que parou de fazer compras online?</a:t>
            </a:r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0C0369A3-1CB7-48B8-B1EF-C459CAF796D5}"/>
              </a:ext>
            </a:extLst>
          </p:cNvPr>
          <p:cNvSpPr/>
          <p:nvPr/>
        </p:nvSpPr>
        <p:spPr>
          <a:xfrm>
            <a:off x="205915" y="3650951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Você realiza compras pela internet?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BE5752AE-5972-478F-B5DB-0F6C4E410DC2}"/>
              </a:ext>
            </a:extLst>
          </p:cNvPr>
          <p:cNvCxnSpPr>
            <a:cxnSpLocks/>
            <a:stCxn id="5" idx="0"/>
            <a:endCxn id="46" idx="1"/>
          </p:cNvCxnSpPr>
          <p:nvPr/>
        </p:nvCxnSpPr>
        <p:spPr>
          <a:xfrm rot="5400000" flipH="1" flipV="1">
            <a:off x="1333819" y="3017299"/>
            <a:ext cx="618637" cy="648669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DCE676-A0F1-4A84-BC72-C07C74450180}"/>
              </a:ext>
            </a:extLst>
          </p:cNvPr>
          <p:cNvSpPr txBox="1"/>
          <p:nvPr/>
        </p:nvSpPr>
        <p:spPr>
          <a:xfrm>
            <a:off x="1316316" y="2994759"/>
            <a:ext cx="475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Sim</a:t>
            </a:r>
          </a:p>
        </p:txBody>
      </p:sp>
      <p:sp>
        <p:nvSpPr>
          <p:cNvPr id="46" name="Losango 45">
            <a:extLst>
              <a:ext uri="{FF2B5EF4-FFF2-40B4-BE49-F238E27FC236}">
                <a16:creationId xmlns:a16="http://schemas.microsoft.com/office/drawing/2014/main" id="{11F4FD22-995B-43E3-AE7C-6A273DBD9029}"/>
              </a:ext>
            </a:extLst>
          </p:cNvPr>
          <p:cNvSpPr/>
          <p:nvPr/>
        </p:nvSpPr>
        <p:spPr>
          <a:xfrm>
            <a:off x="1967472" y="2414439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As compras são no mercado ou internet?</a:t>
            </a:r>
          </a:p>
        </p:txBody>
      </p: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77DC357-9871-4995-935D-8E1EA9AF0ECF}"/>
              </a:ext>
            </a:extLst>
          </p:cNvPr>
          <p:cNvCxnSpPr>
            <a:cxnSpLocks/>
            <a:stCxn id="5" idx="2"/>
            <a:endCxn id="70" idx="1"/>
          </p:cNvCxnSpPr>
          <p:nvPr/>
        </p:nvCxnSpPr>
        <p:spPr>
          <a:xfrm rot="16200000" flipH="1">
            <a:off x="1348410" y="4857093"/>
            <a:ext cx="589454" cy="648669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F54DA3F-25E3-49CD-89A9-8D025958B273}"/>
              </a:ext>
            </a:extLst>
          </p:cNvPr>
          <p:cNvSpPr txBox="1"/>
          <p:nvPr/>
        </p:nvSpPr>
        <p:spPr>
          <a:xfrm>
            <a:off x="1267317" y="554041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Não</a:t>
            </a:r>
          </a:p>
        </p:txBody>
      </p: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EB7D9A65-E088-4B9F-BCAF-7BBA1B956449}"/>
              </a:ext>
            </a:extLst>
          </p:cNvPr>
          <p:cNvCxnSpPr>
            <a:cxnSpLocks/>
            <a:stCxn id="46" idx="0"/>
            <a:endCxn id="3" idx="1"/>
          </p:cNvCxnSpPr>
          <p:nvPr/>
        </p:nvCxnSpPr>
        <p:spPr>
          <a:xfrm rot="5400000" flipH="1" flipV="1">
            <a:off x="3485508" y="1836187"/>
            <a:ext cx="173105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4884D56-0E20-4140-B35B-5D124BD85C65}"/>
              </a:ext>
            </a:extLst>
          </p:cNvPr>
          <p:cNvSpPr txBox="1"/>
          <p:nvPr/>
        </p:nvSpPr>
        <p:spPr>
          <a:xfrm>
            <a:off x="3033753" y="1922793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Mercado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946C172-213F-4F07-974E-94348436A2D7}"/>
              </a:ext>
            </a:extLst>
          </p:cNvPr>
          <p:cNvSpPr txBox="1"/>
          <p:nvPr/>
        </p:nvSpPr>
        <p:spPr>
          <a:xfrm>
            <a:off x="2997414" y="4339789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Sim</a:t>
            </a:r>
          </a:p>
        </p:txBody>
      </p:sp>
      <p:sp>
        <p:nvSpPr>
          <p:cNvPr id="70" name="Losango 69">
            <a:extLst>
              <a:ext uri="{FF2B5EF4-FFF2-40B4-BE49-F238E27FC236}">
                <a16:creationId xmlns:a16="http://schemas.microsoft.com/office/drawing/2014/main" id="{B2B7F2BF-691A-485E-A9AC-B387D8DED07B}"/>
              </a:ext>
            </a:extLst>
          </p:cNvPr>
          <p:cNvSpPr/>
          <p:nvPr/>
        </p:nvSpPr>
        <p:spPr>
          <a:xfrm>
            <a:off x="1967472" y="4858280"/>
            <a:ext cx="2225775" cy="1235750"/>
          </a:xfrm>
          <a:prstGeom prst="diamond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Já comprou em mercados online?</a:t>
            </a:r>
          </a:p>
        </p:txBody>
      </p: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C48347D4-4755-4595-8A85-716FF7DE5A50}"/>
              </a:ext>
            </a:extLst>
          </p:cNvPr>
          <p:cNvCxnSpPr>
            <a:cxnSpLocks/>
            <a:stCxn id="70" idx="0"/>
            <a:endCxn id="31" idx="1"/>
          </p:cNvCxnSpPr>
          <p:nvPr/>
        </p:nvCxnSpPr>
        <p:spPr>
          <a:xfrm rot="5400000" flipH="1" flipV="1">
            <a:off x="3473776" y="4268296"/>
            <a:ext cx="196568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Angulado 76">
            <a:extLst>
              <a:ext uri="{FF2B5EF4-FFF2-40B4-BE49-F238E27FC236}">
                <a16:creationId xmlns:a16="http://schemas.microsoft.com/office/drawing/2014/main" id="{D78E3128-76CA-4634-8680-62B815892FFF}"/>
              </a:ext>
            </a:extLst>
          </p:cNvPr>
          <p:cNvCxnSpPr>
            <a:cxnSpLocks/>
            <a:stCxn id="70" idx="2"/>
            <a:endCxn id="104" idx="1"/>
          </p:cNvCxnSpPr>
          <p:nvPr/>
        </p:nvCxnSpPr>
        <p:spPr>
          <a:xfrm rot="16200000" flipH="1">
            <a:off x="3415715" y="5758675"/>
            <a:ext cx="312690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49D91AAB-CFC7-462A-AF3C-962F3FCBCCFC}"/>
              </a:ext>
            </a:extLst>
          </p:cNvPr>
          <p:cNvSpPr txBox="1"/>
          <p:nvPr/>
        </p:nvSpPr>
        <p:spPr>
          <a:xfrm>
            <a:off x="2997414" y="6468678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Não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DFA47334-765B-476C-8D99-C861B282EC80}"/>
              </a:ext>
            </a:extLst>
          </p:cNvPr>
          <p:cNvSpPr/>
          <p:nvPr/>
        </p:nvSpPr>
        <p:spPr>
          <a:xfrm>
            <a:off x="4063760" y="3390091"/>
            <a:ext cx="3319531" cy="827390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Como você escolhe a plataforma?</a:t>
            </a:r>
          </a:p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Já teve problemas com a compra?</a:t>
            </a:r>
          </a:p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O que te faz comprar novamente?</a:t>
            </a:r>
          </a:p>
        </p:txBody>
      </p:sp>
      <p:cxnSp>
        <p:nvCxnSpPr>
          <p:cNvPr id="96" name="Conector: Angulado 95">
            <a:extLst>
              <a:ext uri="{FF2B5EF4-FFF2-40B4-BE49-F238E27FC236}">
                <a16:creationId xmlns:a16="http://schemas.microsoft.com/office/drawing/2014/main" id="{4A18910A-B936-4F59-902D-867A3F6966ED}"/>
              </a:ext>
            </a:extLst>
          </p:cNvPr>
          <p:cNvCxnSpPr>
            <a:cxnSpLocks/>
            <a:stCxn id="46" idx="2"/>
            <a:endCxn id="95" idx="1"/>
          </p:cNvCxnSpPr>
          <p:nvPr/>
        </p:nvCxnSpPr>
        <p:spPr>
          <a:xfrm rot="16200000" flipH="1">
            <a:off x="3495262" y="3235287"/>
            <a:ext cx="153597" cy="983400"/>
          </a:xfrm>
          <a:prstGeom prst="bentConnector2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E72E78F-A0F7-40FA-A1B0-26C15062BBAD}"/>
              </a:ext>
            </a:extLst>
          </p:cNvPr>
          <p:cNvSpPr txBox="1"/>
          <p:nvPr/>
        </p:nvSpPr>
        <p:spPr>
          <a:xfrm>
            <a:off x="3033753" y="3829369"/>
            <a:ext cx="90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Internet</a:t>
            </a:r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76A378A9-2F7E-49AB-988E-5B93E073110C}"/>
              </a:ext>
            </a:extLst>
          </p:cNvPr>
          <p:cNvSpPr/>
          <p:nvPr/>
        </p:nvSpPr>
        <p:spPr>
          <a:xfrm>
            <a:off x="4063760" y="6036984"/>
            <a:ext cx="3319531" cy="739471"/>
          </a:xfrm>
          <a:prstGeom prst="rect">
            <a:avLst/>
          </a:prstGeom>
          <a:solidFill>
            <a:schemeClr val="bg1"/>
          </a:solidFill>
          <a:ln>
            <a:solidFill>
              <a:srgbClr val="FF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43B02A"/>
                </a:solidFill>
                <a:latin typeface="Brandon Text" panose="020B0503020203060203" pitchFamily="34" charset="77"/>
              </a:rPr>
              <a:t>Poderia nos contar porque nunca fez?</a:t>
            </a:r>
          </a:p>
        </p:txBody>
      </p:sp>
      <p:sp>
        <p:nvSpPr>
          <p:cNvPr id="4127" name="Retângulo 4126">
            <a:extLst>
              <a:ext uri="{FF2B5EF4-FFF2-40B4-BE49-F238E27FC236}">
                <a16:creationId xmlns:a16="http://schemas.microsoft.com/office/drawing/2014/main" id="{9F48C9B6-C45E-4A10-9638-D3563144F040}"/>
              </a:ext>
            </a:extLst>
          </p:cNvPr>
          <p:cNvSpPr/>
          <p:nvPr/>
        </p:nvSpPr>
        <p:spPr>
          <a:xfrm>
            <a:off x="7604957" y="1861870"/>
            <a:ext cx="4303304" cy="4904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Brandon Text" panose="020B0503020203060203" pitchFamily="34" charset="77"/>
            </a:endParaRP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FADF8F2F-581B-41CD-9EB8-529185B6AE07}"/>
              </a:ext>
            </a:extLst>
          </p:cNvPr>
          <p:cNvSpPr txBox="1"/>
          <p:nvPr/>
        </p:nvSpPr>
        <p:spPr>
          <a:xfrm>
            <a:off x="7643713" y="1913065"/>
            <a:ext cx="426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Resumo e </a:t>
            </a:r>
            <a:r>
              <a:rPr lang="pt-BR" sz="2000" b="1" dirty="0">
                <a:solidFill>
                  <a:srgbClr val="FF8200"/>
                </a:solidFill>
                <a:latin typeface="Brandon Text" panose="020B0503020203060203" pitchFamily="34" charset="77"/>
              </a:rPr>
              <a:t>Insights</a:t>
            </a:r>
            <a:r>
              <a:rPr lang="pt-BR" sz="2400" b="1" dirty="0">
                <a:solidFill>
                  <a:srgbClr val="FF8200"/>
                </a:solidFill>
                <a:latin typeface="Brandon Text" panose="020B0503020203060203" pitchFamily="34" charset="77"/>
              </a:rPr>
              <a:t> da Pesquisa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5A1489D-34B0-4574-81A3-C9858B565758}"/>
              </a:ext>
            </a:extLst>
          </p:cNvPr>
          <p:cNvSpPr txBox="1"/>
          <p:nvPr/>
        </p:nvSpPr>
        <p:spPr>
          <a:xfrm>
            <a:off x="7840178" y="2515232"/>
            <a:ext cx="3852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  <a:latin typeface="Brandon Text" panose="020B0503020203060203" pitchFamily="34" charset="77"/>
              </a:rPr>
              <a:t>Recorrência nas Compras</a:t>
            </a:r>
          </a:p>
          <a:p>
            <a:r>
              <a:rPr lang="pt-BR" sz="1400" dirty="0">
                <a:latin typeface="Brandon Text" panose="020B0503020203060203" pitchFamily="34" charset="77"/>
              </a:rPr>
              <a:t>- Praticidade, Preços Bons, Rapidez, Programa de </a:t>
            </a:r>
            <a:r>
              <a:rPr lang="pt-BR" sz="1400" dirty="0" err="1">
                <a:latin typeface="Brandon Text" panose="020B0503020203060203" pitchFamily="34" charset="77"/>
              </a:rPr>
              <a:t>Cashback</a:t>
            </a:r>
            <a:r>
              <a:rPr lang="pt-BR" sz="1400" dirty="0">
                <a:latin typeface="Brandon Text" panose="020B0503020203060203" pitchFamily="34" charset="77"/>
              </a:rPr>
              <a:t>, Agilidade na Entrega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A5829D38-7ACC-4DA2-BFCB-B0B27351E95E}"/>
              </a:ext>
            </a:extLst>
          </p:cNvPr>
          <p:cNvSpPr txBox="1"/>
          <p:nvPr/>
        </p:nvSpPr>
        <p:spPr>
          <a:xfrm>
            <a:off x="7840178" y="5604906"/>
            <a:ext cx="3852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  <a:latin typeface="Brandon Text" panose="020B0503020203060203" pitchFamily="34" charset="77"/>
              </a:rPr>
              <a:t>Porque não fazer compras de mercado online</a:t>
            </a:r>
          </a:p>
          <a:p>
            <a:r>
              <a:rPr lang="pt-BR" sz="1400" dirty="0">
                <a:latin typeface="Brandon Text" panose="020B0503020203060203" pitchFamily="34" charset="77"/>
              </a:rPr>
              <a:t>- Produto errado ou de má qualidade, Atraso na Entrega, Cobrança de frete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3B801A03-7571-4781-928B-98089763930B}"/>
              </a:ext>
            </a:extLst>
          </p:cNvPr>
          <p:cNvSpPr txBox="1"/>
          <p:nvPr/>
        </p:nvSpPr>
        <p:spPr>
          <a:xfrm>
            <a:off x="7840178" y="3473309"/>
            <a:ext cx="3852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  <a:latin typeface="Brandon Text" panose="020B0503020203060203" pitchFamily="34" charset="77"/>
              </a:rPr>
              <a:t>Estímulo a compra de mercado online</a:t>
            </a:r>
          </a:p>
          <a:p>
            <a:r>
              <a:rPr lang="pt-BR" sz="1400" dirty="0">
                <a:latin typeface="Brandon Text" panose="020B0503020203060203" pitchFamily="34" charset="77"/>
              </a:rPr>
              <a:t>- Comodidade (não ter que carregar peso), descontos, frete grátis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9EF3FD45-7076-4975-A9B6-2A08A2393B60}"/>
              </a:ext>
            </a:extLst>
          </p:cNvPr>
          <p:cNvSpPr txBox="1"/>
          <p:nvPr/>
        </p:nvSpPr>
        <p:spPr>
          <a:xfrm>
            <a:off x="7840178" y="4431386"/>
            <a:ext cx="385246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B02A"/>
                </a:solidFill>
                <a:latin typeface="Brandon Text" panose="020B0503020203060203" pitchFamily="34" charset="77"/>
              </a:rPr>
              <a:t>Escolha da Plataforma</a:t>
            </a:r>
          </a:p>
          <a:p>
            <a:r>
              <a:rPr lang="pt-BR" sz="1400" dirty="0">
                <a:latin typeface="Brandon Text" panose="020B0503020203060203" pitchFamily="34" charset="77"/>
              </a:rPr>
              <a:t>- Indicação, Recomendação de Amigos, Confiabilidade, Variedade de Produtos e Fornecedores</a:t>
            </a:r>
          </a:p>
        </p:txBody>
      </p:sp>
    </p:spTree>
    <p:extLst>
      <p:ext uri="{BB962C8B-B14F-4D97-AF65-F5344CB8AC3E}">
        <p14:creationId xmlns:p14="http://schemas.microsoft.com/office/powerpoint/2010/main" val="2770823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1497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  <a:latin typeface="Brandon Text" panose="020B0503020203060203" pitchFamily="34" charset="77"/>
              </a:rPr>
              <a:t>Gráficos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3444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  <a:latin typeface="Brandon Text" panose="020B0503020203060203" pitchFamily="34" charset="77"/>
              </a:rPr>
              <a:t>... Dados do </a:t>
            </a:r>
            <a:r>
              <a:rPr lang="pt-BR" sz="2800" dirty="0" err="1">
                <a:solidFill>
                  <a:srgbClr val="FF8200"/>
                </a:solidFill>
                <a:latin typeface="Brandon Text" panose="020B0503020203060203" pitchFamily="34" charset="77"/>
              </a:rPr>
              <a:t>Instacart</a:t>
            </a:r>
            <a:endParaRPr lang="pt-BR" sz="2800" dirty="0">
              <a:solidFill>
                <a:srgbClr val="FF8200"/>
              </a:solidFill>
              <a:latin typeface="Brandon Text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050573C1D8214287D266DE0E3F718D" ma:contentTypeVersion="6" ma:contentTypeDescription="Crie um novo documento." ma:contentTypeScope="" ma:versionID="e530c73037cc85feb601c56ab5742343">
  <xsd:schema xmlns:xsd="http://www.w3.org/2001/XMLSchema" xmlns:xs="http://www.w3.org/2001/XMLSchema" xmlns:p="http://schemas.microsoft.com/office/2006/metadata/properties" xmlns:ns2="f55fb1c8-79e1-4ae4-9466-0914ac55463a" targetNamespace="http://schemas.microsoft.com/office/2006/metadata/properties" ma:root="true" ma:fieldsID="6ab0aa4905a288f6ac7122e997b55395" ns2:_="">
    <xsd:import namespace="f55fb1c8-79e1-4ae4-9466-0914ac5546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fb1c8-79e1-4ae4-9466-0914ac5546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9F1BD9-51A8-495C-9D13-CB9A17B0EA8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E966F66-82B3-4856-B4FC-954ECD946C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063728-6CFB-44A8-A691-165253FA10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5fb1c8-79e1-4ae4-9466-0914ac554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556</Words>
  <Application>Microsoft Macintosh PowerPoint</Application>
  <PresentationFormat>Widescreen</PresentationFormat>
  <Paragraphs>82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Brandon Text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Viviane Sanchez</cp:lastModifiedBy>
  <cp:revision>17</cp:revision>
  <dcterms:created xsi:type="dcterms:W3CDTF">2020-08-15T11:26:10Z</dcterms:created>
  <dcterms:modified xsi:type="dcterms:W3CDTF">2020-08-29T15:23:38Z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0x01010033050573C1D8214287D266DE0E3F718D</vt:lpwstr>
  </property>
</Properties>
</file>